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1"/>
  </p:notesMasterIdLst>
  <p:sldIdLst>
    <p:sldId id="257" r:id="rId5"/>
    <p:sldId id="258" r:id="rId6"/>
    <p:sldId id="259" r:id="rId7"/>
    <p:sldId id="260" r:id="rId8"/>
    <p:sldId id="261" r:id="rId9"/>
    <p:sldId id="262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4" d="100"/>
          <a:sy n="84" d="100"/>
        </p:scale>
        <p:origin x="1426" y="8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2.png>
</file>

<file path=ppt/media/image4.png>
</file>

<file path=ppt/media/image6.pn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7A107F-EAC1-43B3-86EC-2C69A8F05865}" type="datetimeFigureOut">
              <a:rPr lang="en-GB" smtClean="0"/>
              <a:t>09/03/2015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07D4F3-01DA-46FB-9779-62F0C6CDE8D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57367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2C0E11-B07C-1F48-AADD-17FB5DDCCC5E}" type="slidenum">
              <a:rPr lang="en-US" smtClean="0">
                <a:solidFill>
                  <a:prstClr val="black"/>
                </a:solidFill>
              </a:rPr>
              <a:pPr/>
              <a:t>6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52867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Pattern FRONT Cover.ai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10" r="770"/>
          <a:stretch/>
        </p:blipFill>
        <p:spPr>
          <a:xfrm>
            <a:off x="0" y="-1760892"/>
            <a:ext cx="9144000" cy="6858000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0" y="2528957"/>
            <a:ext cx="9144000" cy="14235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0" y="5537762"/>
            <a:ext cx="9144000" cy="13202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457200"/>
            <a:r>
              <a:rPr lang="en-US" dirty="0">
                <a:solidFill>
                  <a:prstClr val="black"/>
                </a:solidFill>
              </a:rPr>
              <a:t>v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5338484"/>
            <a:ext cx="6400800" cy="941831"/>
          </a:xfrm>
        </p:spPr>
        <p:txBody>
          <a:bodyPr/>
          <a:lstStyle>
            <a:lvl1pPr marL="0" indent="0" algn="ctr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edit Master subtitle style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3652" y="2882347"/>
            <a:ext cx="7784548" cy="762001"/>
          </a:xfrm>
        </p:spPr>
        <p:txBody>
          <a:bodyPr/>
          <a:lstStyle/>
          <a:p>
            <a:r>
              <a:rPr lang="en-GB" dirty="0" smtClean="0"/>
              <a:t>Click to edit Master title style</a:t>
            </a:r>
            <a:endParaRPr lang="en-US" dirty="0"/>
          </a:p>
        </p:txBody>
      </p:sp>
      <p:pic>
        <p:nvPicPr>
          <p:cNvPr id="10" name="Picture 9" descr="TechFutures_On-Black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809" y="235175"/>
            <a:ext cx="3366583" cy="1299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3669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defTabSz="457200"/>
            <a:fld id="{D6243B69-90E7-6C44-931F-255D492F0CF3}" type="datetimeFigureOut">
              <a:rPr lang="en-US">
                <a:solidFill>
                  <a:prstClr val="black"/>
                </a:solidFill>
              </a:rPr>
              <a:pPr defTabSz="457200"/>
              <a:t>3/9/2015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pPr defTabSz="457200"/>
            <a:endParaRPr lang="en-US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defTabSz="457200"/>
            <a:fld id="{BEB66D14-1633-E44D-8F2B-EDD45622E971}" type="slidenum">
              <a:rPr lang="en-US">
                <a:solidFill>
                  <a:prstClr val="black"/>
                </a:solidFill>
              </a:rPr>
              <a:pPr defTabSz="457200"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29794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defTabSz="457200"/>
            <a:fld id="{D6243B69-90E7-6C44-931F-255D492F0CF3}" type="datetimeFigureOut">
              <a:rPr lang="en-US">
                <a:solidFill>
                  <a:prstClr val="black"/>
                </a:solidFill>
              </a:rPr>
              <a:pPr defTabSz="457200"/>
              <a:t>3/9/2015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pPr defTabSz="457200"/>
            <a:endParaRPr lang="en-US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defTabSz="457200"/>
            <a:fld id="{CA8F73FE-FF59-8E46-8052-0A6909BB5FAA}" type="slidenum">
              <a:rPr lang="en-US">
                <a:solidFill>
                  <a:prstClr val="black"/>
                </a:solidFill>
              </a:rPr>
              <a:pPr defTabSz="457200"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07002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defTabSz="457200"/>
            <a:fld id="{D6243B69-90E7-6C44-931F-255D492F0CF3}" type="datetimeFigureOut">
              <a:rPr lang="en-US">
                <a:solidFill>
                  <a:prstClr val="black"/>
                </a:solidFill>
              </a:rPr>
              <a:pPr defTabSz="457200"/>
              <a:t>3/9/2015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pPr defTabSz="457200"/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defTabSz="457200"/>
            <a:fld id="{CA8F73FE-FF59-8E46-8052-0A6909BB5FAA}" type="slidenum">
              <a:rPr lang="en-US">
                <a:solidFill>
                  <a:prstClr val="black"/>
                </a:solidFill>
              </a:rPr>
              <a:pPr defTabSz="457200"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66867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defTabSz="457200"/>
            <a:fld id="{D6243B69-90E7-6C44-931F-255D492F0CF3}" type="datetimeFigureOut">
              <a:rPr lang="en-US">
                <a:solidFill>
                  <a:prstClr val="black"/>
                </a:solidFill>
              </a:rPr>
              <a:pPr defTabSz="457200"/>
              <a:t>3/9/2015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pPr defTabSz="457200"/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defTabSz="457200"/>
            <a:fld id="{CA8F73FE-FF59-8E46-8052-0A6909BB5FAA}" type="slidenum">
              <a:rPr lang="en-US">
                <a:solidFill>
                  <a:prstClr val="black"/>
                </a:solidFill>
              </a:rPr>
              <a:pPr defTabSz="457200"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5064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GB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defTabSz="457200"/>
            <a:fld id="{D6243B69-90E7-6C44-931F-255D492F0CF3}" type="datetimeFigureOut">
              <a:rPr lang="en-US">
                <a:solidFill>
                  <a:prstClr val="black"/>
                </a:solidFill>
              </a:rPr>
              <a:pPr defTabSz="457200"/>
              <a:t>3/9/2015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pPr defTabSz="457200"/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defTabSz="457200"/>
            <a:fld id="{CA8F73FE-FF59-8E46-8052-0A6909BB5FAA}" type="slidenum">
              <a:rPr lang="en-US">
                <a:solidFill>
                  <a:prstClr val="black"/>
                </a:solidFill>
              </a:rPr>
              <a:pPr defTabSz="457200"/>
              <a:t>‹#›</a:t>
            </a:fld>
            <a:endParaRPr lang="en-US">
              <a:solidFill>
                <a:prstClr val="black"/>
              </a:solidFill>
            </a:endParaRPr>
          </a:p>
        </p:txBody>
      </p:sp>
      <p:pic>
        <p:nvPicPr>
          <p:cNvPr id="8" name="Picture 7" descr="Bottom Banner L.Green.ai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00" t="74715" b="16838"/>
          <a:stretch/>
        </p:blipFill>
        <p:spPr>
          <a:xfrm>
            <a:off x="-1" y="6126163"/>
            <a:ext cx="8311917" cy="545845"/>
          </a:xfrm>
          <a:prstGeom prst="rect">
            <a:avLst/>
          </a:prstGeom>
        </p:spPr>
      </p:pic>
      <p:pic>
        <p:nvPicPr>
          <p:cNvPr id="9" name="Picture 8" descr="TechFutures_On-WHITE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6411" y="6034454"/>
            <a:ext cx="1882170" cy="726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5861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Bottom Banner L.Green.ai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58" t="82478" b="9037"/>
          <a:stretch/>
        </p:blipFill>
        <p:spPr>
          <a:xfrm>
            <a:off x="-1" y="6107891"/>
            <a:ext cx="8315739" cy="54818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rPr lang="en-GB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defTabSz="457200"/>
            <a:fld id="{D6243B69-90E7-6C44-931F-255D492F0CF3}" type="datetimeFigureOut">
              <a:rPr lang="en-US">
                <a:solidFill>
                  <a:prstClr val="black"/>
                </a:solidFill>
              </a:rPr>
              <a:pPr defTabSz="457200"/>
              <a:t>3/9/2015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pPr defTabSz="457200"/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defTabSz="457200"/>
            <a:fld id="{CA8F73FE-FF59-8E46-8052-0A6909BB5FAA}" type="slidenum">
              <a:rPr lang="en-US">
                <a:solidFill>
                  <a:prstClr val="black"/>
                </a:solidFill>
              </a:rPr>
              <a:pPr defTabSz="457200"/>
              <a:t>‹#›</a:t>
            </a:fld>
            <a:endParaRPr lang="en-US">
              <a:solidFill>
                <a:prstClr val="black"/>
              </a:solidFill>
            </a:endParaRPr>
          </a:p>
        </p:txBody>
      </p:sp>
      <p:pic>
        <p:nvPicPr>
          <p:cNvPr id="11" name="Picture 10" descr="TechFutures_On-WHITE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6411" y="6034454"/>
            <a:ext cx="1882170" cy="726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37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r>
              <a:rPr lang="en-GB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defTabSz="457200"/>
            <a:fld id="{D6243B69-90E7-6C44-931F-255D492F0CF3}" type="datetimeFigureOut">
              <a:rPr lang="en-US">
                <a:solidFill>
                  <a:prstClr val="black"/>
                </a:solidFill>
              </a:rPr>
              <a:pPr defTabSz="457200"/>
              <a:t>3/9/2015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pPr defTabSz="457200"/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defTabSz="457200"/>
            <a:fld id="{CA8F73FE-FF59-8E46-8052-0A6909BB5FAA}" type="slidenum">
              <a:rPr lang="en-US">
                <a:solidFill>
                  <a:prstClr val="black"/>
                </a:solidFill>
              </a:rPr>
              <a:pPr defTabSz="457200"/>
              <a:t>‹#›</a:t>
            </a:fld>
            <a:endParaRPr lang="en-US">
              <a:solidFill>
                <a:prstClr val="black"/>
              </a:solidFill>
            </a:endParaRPr>
          </a:p>
        </p:txBody>
      </p:sp>
      <p:pic>
        <p:nvPicPr>
          <p:cNvPr id="8" name="Picture 7" descr="Bottom Banner L.Green.ai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44" t="68065" r="4106" b="24961"/>
          <a:stretch/>
        </p:blipFill>
        <p:spPr>
          <a:xfrm>
            <a:off x="-1" y="6176729"/>
            <a:ext cx="7941471" cy="450601"/>
          </a:xfrm>
          <a:prstGeom prst="rect">
            <a:avLst/>
          </a:prstGeom>
        </p:spPr>
      </p:pic>
      <p:pic>
        <p:nvPicPr>
          <p:cNvPr id="9" name="Picture 8" descr="TechFutures_On-WHITE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6411" y="6034454"/>
            <a:ext cx="1882170" cy="726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80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defTabSz="457200"/>
            <a:fld id="{D6243B69-90E7-6C44-931F-255D492F0CF3}" type="datetimeFigureOut">
              <a:rPr lang="en-US">
                <a:solidFill>
                  <a:prstClr val="black"/>
                </a:solidFill>
              </a:rPr>
              <a:pPr defTabSz="457200"/>
              <a:t>3/9/2015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pPr defTabSz="457200"/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defTabSz="457200"/>
            <a:fld id="{CA8F73FE-FF59-8E46-8052-0A6909BB5FAA}" type="slidenum">
              <a:rPr lang="en-US">
                <a:solidFill>
                  <a:prstClr val="black"/>
                </a:solidFill>
              </a:rPr>
              <a:pPr defTabSz="457200"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8862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defTabSz="457200"/>
            <a:fld id="{D6243B69-90E7-6C44-931F-255D492F0CF3}" type="datetimeFigureOut">
              <a:rPr lang="en-US">
                <a:solidFill>
                  <a:prstClr val="black"/>
                </a:solidFill>
              </a:rPr>
              <a:pPr defTabSz="457200"/>
              <a:t>3/9/2015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pPr defTabSz="457200"/>
            <a:endParaRPr lang="en-US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defTabSz="457200"/>
            <a:fld id="{CA8F73FE-FF59-8E46-8052-0A6909BB5FAA}" type="slidenum">
              <a:rPr lang="en-US">
                <a:solidFill>
                  <a:prstClr val="black"/>
                </a:solidFill>
              </a:rPr>
              <a:pPr defTabSz="457200"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9570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defTabSz="457200"/>
            <a:fld id="{D6243B69-90E7-6C44-931F-255D492F0CF3}" type="datetimeFigureOut">
              <a:rPr lang="en-US">
                <a:solidFill>
                  <a:prstClr val="black"/>
                </a:solidFill>
              </a:rPr>
              <a:pPr defTabSz="457200"/>
              <a:t>3/9/2015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pPr defTabSz="457200"/>
            <a:endParaRPr lang="en-US">
              <a:solidFill>
                <a:prstClr val="black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defTabSz="457200"/>
            <a:fld id="{CA8F73FE-FF59-8E46-8052-0A6909BB5FAA}" type="slidenum">
              <a:rPr lang="en-US">
                <a:solidFill>
                  <a:prstClr val="black"/>
                </a:solidFill>
              </a:rPr>
              <a:pPr defTabSz="457200"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86587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defTabSz="457200"/>
            <a:fld id="{D6243B69-90E7-6C44-931F-255D492F0CF3}" type="datetimeFigureOut">
              <a:rPr lang="en-US">
                <a:solidFill>
                  <a:prstClr val="black"/>
                </a:solidFill>
              </a:rPr>
              <a:pPr defTabSz="457200"/>
              <a:t>3/9/2015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pPr defTabSz="457200"/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defTabSz="457200"/>
            <a:fld id="{CA8F73FE-FF59-8E46-8052-0A6909BB5FAA}" type="slidenum">
              <a:rPr lang="en-US">
                <a:solidFill>
                  <a:prstClr val="black"/>
                </a:solidFill>
              </a:rPr>
              <a:pPr defTabSz="457200"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17835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defTabSz="457200"/>
            <a:fld id="{D6243B69-90E7-6C44-931F-255D492F0CF3}" type="datetimeFigureOut">
              <a:rPr lang="en-US">
                <a:solidFill>
                  <a:prstClr val="black"/>
                </a:solidFill>
              </a:rPr>
              <a:pPr defTabSz="457200"/>
              <a:t>3/9/2015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pPr defTabSz="457200"/>
            <a:endParaRPr lang="en-US">
              <a:solidFill>
                <a:prstClr val="black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defTabSz="457200"/>
            <a:fld id="{CA8F73FE-FF59-8E46-8052-0A6909BB5FAA}" type="slidenum">
              <a:rPr lang="en-US">
                <a:solidFill>
                  <a:prstClr val="black"/>
                </a:solidFill>
              </a:rPr>
              <a:pPr defTabSz="457200"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81991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GB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3026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>
          <a:solidFill>
            <a:schemeClr val="accent4"/>
          </a:solidFill>
          <a:latin typeface="+mj-lt"/>
          <a:ea typeface="+mj-ea"/>
          <a:cs typeface="+mj-cs"/>
        </a:defRPr>
      </a:lvl1pPr>
    </p:titleStyle>
    <p:bodyStyle>
      <a:lvl1pPr marL="12700" indent="-3429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12700" indent="-28575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27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7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27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2954" y="5595433"/>
            <a:ext cx="7695246" cy="756325"/>
          </a:xfrm>
        </p:spPr>
        <p:txBody>
          <a:bodyPr>
            <a:noAutofit/>
          </a:bodyPr>
          <a:lstStyle/>
          <a:p>
            <a:pPr algn="l"/>
            <a:r>
              <a:rPr lang="en-GB" b="1" dirty="0" smtClean="0"/>
              <a:t>Learning Objective: </a:t>
            </a:r>
            <a:r>
              <a:rPr lang="en-GB" dirty="0" smtClean="0"/>
              <a:t>Analyse personality traits needed for tech jobs</a:t>
            </a:r>
          </a:p>
          <a:p>
            <a:pPr algn="l"/>
            <a:r>
              <a:rPr lang="en-GB" b="1" dirty="0" smtClean="0"/>
              <a:t>Key words</a:t>
            </a:r>
            <a:r>
              <a:rPr lang="en-GB" dirty="0" smtClean="0"/>
              <a:t>: Characteristics, traits, attributes</a:t>
            </a:r>
          </a:p>
          <a:p>
            <a:pPr algn="l"/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931167"/>
            <a:ext cx="7772400" cy="658303"/>
          </a:xfrm>
        </p:spPr>
        <p:txBody>
          <a:bodyPr>
            <a:normAutofit/>
          </a:bodyPr>
          <a:lstStyle/>
          <a:p>
            <a:pPr algn="ctr"/>
            <a:r>
              <a:rPr lang="en-GB" b="1" dirty="0" smtClean="0">
                <a:solidFill>
                  <a:schemeClr val="accent2"/>
                </a:solidFill>
              </a:rPr>
              <a:t>Part 1 </a:t>
            </a:r>
            <a:r>
              <a:rPr lang="en-GB" dirty="0" smtClean="0">
                <a:solidFill>
                  <a:schemeClr val="tx1"/>
                </a:solidFill>
              </a:rPr>
              <a:t>Personality Traits and Attributes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2467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Starter 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6840" y="1600200"/>
            <a:ext cx="7979959" cy="4525963"/>
          </a:xfrm>
        </p:spPr>
        <p:txBody>
          <a:bodyPr numCol="2" spcCol="360000"/>
          <a:lstStyle/>
          <a:p>
            <a:pPr marL="0" indent="0">
              <a:buNone/>
            </a:pP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Think about the following questions</a:t>
            </a:r>
          </a:p>
          <a:p>
            <a:pPr marL="355600" indent="-355600"/>
            <a:r>
              <a:rPr lang="en-GB" dirty="0" smtClean="0"/>
              <a:t>What kind of people do IT    jobs?</a:t>
            </a:r>
          </a:p>
          <a:p>
            <a:r>
              <a:rPr lang="en-GB" dirty="0" smtClean="0"/>
              <a:t>Where might they work? </a:t>
            </a:r>
          </a:p>
          <a:p>
            <a:pPr marL="355600" indent="-355600"/>
            <a:r>
              <a:rPr lang="en-GB" dirty="0" smtClean="0"/>
              <a:t>What sort of companies or industries would they work </a:t>
            </a:r>
            <a:br>
              <a:rPr lang="en-GB" dirty="0" smtClean="0"/>
            </a:br>
            <a:r>
              <a:rPr lang="en-GB" dirty="0" smtClean="0"/>
              <a:t>in?</a:t>
            </a:r>
          </a:p>
          <a:p>
            <a:pPr marL="355600" indent="-355600">
              <a:buNone/>
            </a:pP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/>
            </a:r>
            <a:br>
              <a:rPr lang="en-GB" dirty="0" smtClean="0"/>
            </a:br>
            <a:endParaRPr lang="en-GB" dirty="0" smtClean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 smtClean="0"/>
              <a:t>	Discuss what you think with </a:t>
            </a:r>
            <a:br>
              <a:rPr lang="en-GB" dirty="0" smtClean="0"/>
            </a:br>
            <a:r>
              <a:rPr lang="en-GB" dirty="0" smtClean="0"/>
              <a:t>	the rest of the class.</a:t>
            </a:r>
            <a:endParaRPr lang="en-GB" dirty="0"/>
          </a:p>
        </p:txBody>
      </p:sp>
      <p:grpSp>
        <p:nvGrpSpPr>
          <p:cNvPr id="10" name="Group 9"/>
          <p:cNvGrpSpPr/>
          <p:nvPr/>
        </p:nvGrpSpPr>
        <p:grpSpPr>
          <a:xfrm>
            <a:off x="577206" y="1420800"/>
            <a:ext cx="1472855" cy="488788"/>
            <a:chOff x="457200" y="1372008"/>
            <a:chExt cx="1472855" cy="488788"/>
          </a:xfrm>
        </p:grpSpPr>
        <p:sp>
          <p:nvSpPr>
            <p:cNvPr id="8" name="Snip Single Corner Rectangle 7"/>
            <p:cNvSpPr/>
            <p:nvPr/>
          </p:nvSpPr>
          <p:spPr>
            <a:xfrm flipV="1">
              <a:off x="457201" y="1417638"/>
              <a:ext cx="1472854" cy="392494"/>
            </a:xfrm>
            <a:prstGeom prst="snip1Rect">
              <a:avLst>
                <a:gd name="adj" fmla="val 37261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457200"/>
              <a:endParaRPr lang="en-US">
                <a:solidFill>
                  <a:srgbClr val="BED109"/>
                </a:solidFill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457200" y="1372008"/>
              <a:ext cx="1472854" cy="48878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457200">
                <a:lnSpc>
                  <a:spcPct val="115000"/>
                </a:lnSpc>
                <a:spcAft>
                  <a:spcPts val="1000"/>
                </a:spcAft>
              </a:pPr>
              <a:r>
                <a:rPr lang="en-GB" b="1" dirty="0">
                  <a:solidFill>
                    <a:srgbClr val="FFFFFF"/>
                  </a:solidFill>
                  <a:ea typeface="Calibri"/>
                  <a:cs typeface="Times New Roman"/>
                </a:rPr>
                <a:t>Activity</a:t>
              </a:r>
              <a:endParaRPr lang="en-GB" sz="1000" b="1" dirty="0">
                <a:solidFill>
                  <a:srgbClr val="FFFFFF"/>
                </a:solidFill>
                <a:ea typeface="Calibri"/>
                <a:cs typeface="Times New Roman"/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4686520" y="1420800"/>
            <a:ext cx="1472855" cy="488788"/>
            <a:chOff x="457200" y="1372008"/>
            <a:chExt cx="1472855" cy="488788"/>
          </a:xfrm>
        </p:grpSpPr>
        <p:sp>
          <p:nvSpPr>
            <p:cNvPr id="18" name="Snip Single Corner Rectangle 17"/>
            <p:cNvSpPr/>
            <p:nvPr/>
          </p:nvSpPr>
          <p:spPr>
            <a:xfrm flipV="1">
              <a:off x="457201" y="1417638"/>
              <a:ext cx="1472854" cy="392494"/>
            </a:xfrm>
            <a:prstGeom prst="snip1Rect">
              <a:avLst>
                <a:gd name="adj" fmla="val 37261"/>
              </a:avLst>
            </a:prstGeom>
            <a:solidFill>
              <a:srgbClr val="52AE32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457200"/>
              <a:endParaRPr lang="en-US">
                <a:solidFill>
                  <a:srgbClr val="BED109"/>
                </a:solidFill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457200" y="1372008"/>
              <a:ext cx="1472854" cy="48878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457200">
                <a:lnSpc>
                  <a:spcPct val="115000"/>
                </a:lnSpc>
                <a:spcAft>
                  <a:spcPts val="1000"/>
                </a:spcAft>
              </a:pPr>
              <a:r>
                <a:rPr lang="en-GB" b="1" dirty="0">
                  <a:solidFill>
                    <a:srgbClr val="FFFFFF"/>
                  </a:solidFill>
                  <a:ea typeface="Calibri"/>
                  <a:cs typeface="Times New Roman"/>
                </a:rPr>
                <a:t>Activity</a:t>
              </a:r>
              <a:endParaRPr lang="en-GB" sz="1000" b="1" dirty="0">
                <a:solidFill>
                  <a:srgbClr val="FFFFFF"/>
                </a:solidFill>
                <a:ea typeface="Calibri"/>
                <a:cs typeface="Times New Roman"/>
              </a:endParaRPr>
            </a:p>
          </p:txBody>
        </p:sp>
      </p:grpSp>
      <p:sp>
        <p:nvSpPr>
          <p:cNvPr id="20" name="Rectangle 19"/>
          <p:cNvSpPr/>
          <p:nvPr/>
        </p:nvSpPr>
        <p:spPr>
          <a:xfrm>
            <a:off x="577206" y="1466430"/>
            <a:ext cx="3852554" cy="328845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srgbClr val="52AE32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4686520" y="1466430"/>
            <a:ext cx="3852554" cy="328845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srgbClr val="52AE32"/>
              </a:solidFill>
            </a:endParaRPr>
          </a:p>
        </p:txBody>
      </p:sp>
      <p:pic>
        <p:nvPicPr>
          <p:cNvPr id="25" name="Picture 24" descr="Icons Light Green.ai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528" t="7945" r="37785" b="69614"/>
          <a:stretch/>
        </p:blipFill>
        <p:spPr>
          <a:xfrm>
            <a:off x="4745447" y="3642042"/>
            <a:ext cx="1150113" cy="1083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782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 is an attribute or trait?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3763108" cy="4525963"/>
          </a:xfrm>
        </p:spPr>
        <p:txBody>
          <a:bodyPr/>
          <a:lstStyle/>
          <a:p>
            <a:pPr marL="0" indent="0">
              <a:buNone/>
            </a:pPr>
            <a:r>
              <a:rPr lang="en-GB" dirty="0" smtClean="0"/>
              <a:t>This is a quality or characteristic that belongs to someone and makes up their personality. </a:t>
            </a:r>
          </a:p>
          <a:p>
            <a:pPr marL="0" indent="0">
              <a:buNone/>
            </a:pP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Character </a:t>
            </a:r>
            <a:r>
              <a:rPr lang="en-GB" dirty="0"/>
              <a:t>traits are often shown with descriptive adjectives, like </a:t>
            </a:r>
            <a:r>
              <a:rPr lang="en-GB" dirty="0">
                <a:solidFill>
                  <a:srgbClr val="52AE32"/>
                </a:solidFill>
              </a:rPr>
              <a:t>patient</a:t>
            </a:r>
            <a:r>
              <a:rPr lang="en-GB" dirty="0"/>
              <a:t>, </a:t>
            </a:r>
            <a:r>
              <a:rPr lang="en-GB" dirty="0">
                <a:solidFill>
                  <a:srgbClr val="52AE32"/>
                </a:solidFill>
              </a:rPr>
              <a:t>unfaithful</a:t>
            </a:r>
            <a:r>
              <a:rPr lang="en-GB" dirty="0"/>
              <a:t>, or </a:t>
            </a:r>
            <a:r>
              <a:rPr lang="en-GB" dirty="0">
                <a:solidFill>
                  <a:srgbClr val="52AE32"/>
                </a:solidFill>
              </a:rPr>
              <a:t>jealous</a:t>
            </a:r>
            <a:r>
              <a:rPr lang="en-GB" dirty="0"/>
              <a:t>. </a:t>
            </a:r>
            <a:endParaRPr lang="en-GB" dirty="0" smtClean="0"/>
          </a:p>
          <a:p>
            <a:endParaRPr lang="en-GB" dirty="0" smtClean="0"/>
          </a:p>
        </p:txBody>
      </p:sp>
      <p:pic>
        <p:nvPicPr>
          <p:cNvPr id="6" name="Picture 5" descr="Text-P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5402" y="1162220"/>
            <a:ext cx="5334244" cy="5719743"/>
          </a:xfrm>
          <a:prstGeom prst="rect">
            <a:avLst/>
          </a:prstGeom>
        </p:spPr>
      </p:pic>
      <p:pic>
        <p:nvPicPr>
          <p:cNvPr id="9" name="Picture 8" descr="Icons Light Green.ai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8" t="7448" r="64875" b="70111"/>
          <a:stretch/>
        </p:blipFill>
        <p:spPr>
          <a:xfrm>
            <a:off x="263606" y="4714623"/>
            <a:ext cx="1880914" cy="1083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37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Personality Traits and Attributes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>
            <a:normAutofit/>
          </a:bodyPr>
          <a:lstStyle/>
          <a:p>
            <a:r>
              <a:rPr lang="en-GB" sz="2000" dirty="0" smtClean="0"/>
              <a:t>Detailed</a:t>
            </a:r>
            <a:endParaRPr lang="en-GB" sz="2000" dirty="0"/>
          </a:p>
          <a:p>
            <a:r>
              <a:rPr lang="en-GB" sz="2000" dirty="0" smtClean="0"/>
              <a:t>Likes </a:t>
            </a:r>
            <a:r>
              <a:rPr lang="en-GB" sz="2000" dirty="0"/>
              <a:t>to analyse data</a:t>
            </a:r>
          </a:p>
          <a:p>
            <a:r>
              <a:rPr lang="en-GB" sz="2000" dirty="0" smtClean="0"/>
              <a:t>Creative/innovative</a:t>
            </a:r>
          </a:p>
          <a:p>
            <a:r>
              <a:rPr lang="en-GB" sz="2000" dirty="0"/>
              <a:t>Variety-seeking</a:t>
            </a:r>
          </a:p>
          <a:p>
            <a:r>
              <a:rPr lang="en-GB" sz="2000" dirty="0" smtClean="0"/>
              <a:t>Achievement-oriented</a:t>
            </a:r>
            <a:endParaRPr lang="en-GB" sz="2000" dirty="0"/>
          </a:p>
          <a:p>
            <a:r>
              <a:rPr lang="en-GB" sz="2000" dirty="0" smtClean="0"/>
              <a:t>Talkative</a:t>
            </a:r>
            <a:endParaRPr lang="en-GB" sz="2000" dirty="0"/>
          </a:p>
          <a:p>
            <a:r>
              <a:rPr lang="en-GB" sz="2000" dirty="0" smtClean="0"/>
              <a:t>Socially confident</a:t>
            </a:r>
          </a:p>
          <a:p>
            <a:r>
              <a:rPr lang="en-GB" sz="2000" dirty="0"/>
              <a:t>Structured, methodical</a:t>
            </a:r>
          </a:p>
          <a:p>
            <a:r>
              <a:rPr lang="en-GB" sz="2000" dirty="0" smtClean="0"/>
              <a:t>Perfectionist</a:t>
            </a:r>
            <a:endParaRPr lang="en-GB" sz="2000" dirty="0"/>
          </a:p>
          <a:p>
            <a:r>
              <a:rPr lang="en-GB" sz="2000" dirty="0" smtClean="0"/>
              <a:t>Likes </a:t>
            </a:r>
            <a:r>
              <a:rPr lang="en-GB" sz="2000" dirty="0"/>
              <a:t>to analyse people</a:t>
            </a:r>
          </a:p>
          <a:p>
            <a:r>
              <a:rPr lang="en-GB" sz="2000" dirty="0" smtClean="0"/>
              <a:t>Optimistic/positive</a:t>
            </a:r>
            <a:endParaRPr lang="en-GB" sz="2000" dirty="0"/>
          </a:p>
          <a:p>
            <a:r>
              <a:rPr lang="en-GB" sz="2000" dirty="0"/>
              <a:t>Unstructured, spontaneous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757614" y="2147603"/>
            <a:ext cx="385262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en-GB" dirty="0">
                <a:solidFill>
                  <a:prstClr val="black"/>
                </a:solidFill>
              </a:rPr>
              <a:t>Which of these attributes and personality traits would suit someone in a </a:t>
            </a:r>
            <a:r>
              <a:rPr lang="en-GB" b="1" dirty="0">
                <a:solidFill>
                  <a:prstClr val="black"/>
                </a:solidFill>
              </a:rPr>
              <a:t>Tech Job</a:t>
            </a:r>
            <a:r>
              <a:rPr lang="en-GB" dirty="0">
                <a:solidFill>
                  <a:prstClr val="black"/>
                </a:solidFill>
              </a:rPr>
              <a:t>? </a:t>
            </a:r>
          </a:p>
          <a:p>
            <a:pPr defTabSz="457200"/>
            <a:r>
              <a:rPr lang="en-GB" dirty="0">
                <a:solidFill>
                  <a:prstClr val="black"/>
                </a:solidFill>
              </a:rPr>
              <a:t/>
            </a:r>
            <a:br>
              <a:rPr lang="en-GB" dirty="0">
                <a:solidFill>
                  <a:prstClr val="black"/>
                </a:solidFill>
              </a:rPr>
            </a:br>
            <a:r>
              <a:rPr lang="en-GB" dirty="0">
                <a:solidFill>
                  <a:prstClr val="black"/>
                </a:solidFill>
              </a:rPr>
              <a:t>Discuss with the person next to you. </a:t>
            </a:r>
          </a:p>
          <a:p>
            <a:pPr defTabSz="457200"/>
            <a:r>
              <a:rPr lang="en-GB" dirty="0">
                <a:solidFill>
                  <a:prstClr val="black"/>
                </a:solidFill>
              </a:rPr>
              <a:t>Do you both agree?</a:t>
            </a:r>
          </a:p>
          <a:p>
            <a:pPr defTabSz="457200"/>
            <a:r>
              <a:rPr lang="en-GB" dirty="0">
                <a:solidFill>
                  <a:prstClr val="black"/>
                </a:solidFill>
              </a:rPr>
              <a:t/>
            </a:r>
            <a:br>
              <a:rPr lang="en-GB" dirty="0">
                <a:solidFill>
                  <a:prstClr val="black"/>
                </a:solidFill>
              </a:rPr>
            </a:br>
            <a:r>
              <a:rPr lang="en-GB" dirty="0">
                <a:solidFill>
                  <a:prstClr val="black"/>
                </a:solidFill>
              </a:rPr>
              <a:t>Feedback to class.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4659923" y="1658815"/>
            <a:ext cx="1472855" cy="488788"/>
            <a:chOff x="457200" y="1372008"/>
            <a:chExt cx="1472855" cy="488788"/>
          </a:xfrm>
        </p:grpSpPr>
        <p:sp>
          <p:nvSpPr>
            <p:cNvPr id="8" name="Snip Single Corner Rectangle 7"/>
            <p:cNvSpPr/>
            <p:nvPr/>
          </p:nvSpPr>
          <p:spPr>
            <a:xfrm flipV="1">
              <a:off x="457201" y="1417638"/>
              <a:ext cx="1472854" cy="392494"/>
            </a:xfrm>
            <a:prstGeom prst="snip1Rect">
              <a:avLst>
                <a:gd name="adj" fmla="val 37261"/>
              </a:avLst>
            </a:prstGeom>
            <a:solidFill>
              <a:srgbClr val="52AE32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457200"/>
              <a:endParaRPr lang="en-US">
                <a:solidFill>
                  <a:srgbClr val="ED483A"/>
                </a:solidFill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457200" y="1372008"/>
              <a:ext cx="1472854" cy="48878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457200">
                <a:lnSpc>
                  <a:spcPct val="115000"/>
                </a:lnSpc>
                <a:spcAft>
                  <a:spcPts val="1000"/>
                </a:spcAft>
              </a:pPr>
              <a:r>
                <a:rPr lang="en-GB" b="1" dirty="0">
                  <a:solidFill>
                    <a:srgbClr val="FFFFFF"/>
                  </a:solidFill>
                  <a:ea typeface="Calibri"/>
                  <a:cs typeface="Times New Roman"/>
                </a:rPr>
                <a:t>Activity</a:t>
              </a:r>
              <a:endParaRPr lang="en-GB" sz="1000" b="1" dirty="0">
                <a:solidFill>
                  <a:srgbClr val="FFFFFF"/>
                </a:solidFill>
                <a:ea typeface="Calibri"/>
                <a:cs typeface="Times New Roman"/>
              </a:endParaRPr>
            </a:p>
          </p:txBody>
        </p:sp>
      </p:grpSp>
      <p:sp>
        <p:nvSpPr>
          <p:cNvPr id="5" name="Rectangle 4"/>
          <p:cNvSpPr/>
          <p:nvPr/>
        </p:nvSpPr>
        <p:spPr>
          <a:xfrm>
            <a:off x="4659923" y="1704446"/>
            <a:ext cx="3950312" cy="2898034"/>
          </a:xfrm>
          <a:prstGeom prst="rect">
            <a:avLst/>
          </a:prstGeom>
          <a:noFill/>
          <a:ln>
            <a:solidFill>
              <a:srgbClr val="52AE3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black"/>
              </a:solidFill>
            </a:endParaRPr>
          </a:p>
        </p:txBody>
      </p:sp>
      <p:pic>
        <p:nvPicPr>
          <p:cNvPr id="12" name="Picture 11" descr="Icons Light Green.ai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20" t="68428" r="32883" b="9131"/>
          <a:stretch/>
        </p:blipFill>
        <p:spPr>
          <a:xfrm>
            <a:off x="6769946" y="3543427"/>
            <a:ext cx="1880914" cy="1083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887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nip Single Corner Rectangle 11"/>
          <p:cNvSpPr/>
          <p:nvPr/>
        </p:nvSpPr>
        <p:spPr>
          <a:xfrm flipV="1">
            <a:off x="4714364" y="1568683"/>
            <a:ext cx="2550100" cy="392494"/>
          </a:xfrm>
          <a:prstGeom prst="snip1Rect">
            <a:avLst>
              <a:gd name="adj" fmla="val 37261"/>
            </a:avLst>
          </a:prstGeom>
          <a:solidFill>
            <a:srgbClr val="52AE32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457200"/>
            <a:endParaRPr lang="en-US" dirty="0">
              <a:solidFill>
                <a:srgbClr val="ED483A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Task Job adverts</a:t>
            </a:r>
            <a:endParaRPr lang="en-GB" dirty="0"/>
          </a:p>
        </p:txBody>
      </p:sp>
      <p:grpSp>
        <p:nvGrpSpPr>
          <p:cNvPr id="6" name="Group 5"/>
          <p:cNvGrpSpPr/>
          <p:nvPr/>
        </p:nvGrpSpPr>
        <p:grpSpPr>
          <a:xfrm>
            <a:off x="558862" y="1521719"/>
            <a:ext cx="1472855" cy="488788"/>
            <a:chOff x="457200" y="1372008"/>
            <a:chExt cx="1472855" cy="488788"/>
          </a:xfrm>
        </p:grpSpPr>
        <p:sp>
          <p:nvSpPr>
            <p:cNvPr id="7" name="Snip Single Corner Rectangle 6"/>
            <p:cNvSpPr/>
            <p:nvPr/>
          </p:nvSpPr>
          <p:spPr>
            <a:xfrm flipV="1">
              <a:off x="457201" y="1417638"/>
              <a:ext cx="1472854" cy="392494"/>
            </a:xfrm>
            <a:prstGeom prst="snip1Rect">
              <a:avLst>
                <a:gd name="adj" fmla="val 37261"/>
              </a:avLst>
            </a:prstGeom>
            <a:solidFill>
              <a:srgbClr val="52AE32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457200"/>
              <a:endParaRPr lang="en-US">
                <a:solidFill>
                  <a:srgbClr val="ED483A"/>
                </a:solidFill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457200" y="1372008"/>
              <a:ext cx="1472854" cy="48878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457200">
                <a:lnSpc>
                  <a:spcPct val="115000"/>
                </a:lnSpc>
                <a:spcAft>
                  <a:spcPts val="1000"/>
                </a:spcAft>
              </a:pPr>
              <a:r>
                <a:rPr lang="en-GB" b="1" dirty="0">
                  <a:solidFill>
                    <a:srgbClr val="FFFFFF"/>
                  </a:solidFill>
                  <a:ea typeface="Calibri"/>
                  <a:cs typeface="Times New Roman"/>
                </a:rPr>
                <a:t>Activity</a:t>
              </a:r>
              <a:endParaRPr lang="en-GB" sz="1000" b="1" dirty="0">
                <a:solidFill>
                  <a:srgbClr val="FFFFFF"/>
                </a:solidFill>
                <a:ea typeface="Calibri"/>
                <a:cs typeface="Times New Roman"/>
              </a:endParaRPr>
            </a:p>
          </p:txBody>
        </p:sp>
      </p:grpSp>
      <p:sp>
        <p:nvSpPr>
          <p:cNvPr id="14" name="Rectangle 13"/>
          <p:cNvSpPr/>
          <p:nvPr/>
        </p:nvSpPr>
        <p:spPr>
          <a:xfrm>
            <a:off x="4714364" y="1570894"/>
            <a:ext cx="3901316" cy="1893666"/>
          </a:xfrm>
          <a:prstGeom prst="rect">
            <a:avLst/>
          </a:prstGeom>
          <a:noFill/>
          <a:ln>
            <a:solidFill>
              <a:srgbClr val="52AE3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288000" rIns="144000" rtlCol="0" anchor="ctr"/>
          <a:lstStyle/>
          <a:p>
            <a:pPr defTabSz="457200">
              <a:spcBef>
                <a:spcPts val="50"/>
              </a:spcBef>
            </a:pPr>
            <a:r>
              <a:rPr lang="en-GB" dirty="0">
                <a:solidFill>
                  <a:prstClr val="black"/>
                </a:solidFill>
              </a:rPr>
              <a:t/>
            </a:r>
            <a:br>
              <a:rPr lang="en-GB" dirty="0">
                <a:solidFill>
                  <a:prstClr val="black"/>
                </a:solidFill>
              </a:rPr>
            </a:br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48702" y="1570894"/>
            <a:ext cx="3901316" cy="1893666"/>
          </a:xfrm>
          <a:prstGeom prst="rect">
            <a:avLst/>
          </a:prstGeom>
          <a:noFill/>
          <a:ln>
            <a:solidFill>
              <a:srgbClr val="52AE3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288000" rIns="144000" rtlCol="0" anchor="ctr"/>
          <a:lstStyle/>
          <a:p>
            <a:pPr defTabSz="457200"/>
            <a:endParaRPr lang="en-GB" dirty="0">
              <a:solidFill>
                <a:prstClr val="black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4704204" y="1521720"/>
            <a:ext cx="2428242" cy="7122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57200">
              <a:lnSpc>
                <a:spcPct val="115000"/>
              </a:lnSpc>
              <a:spcAft>
                <a:spcPts val="1000"/>
              </a:spcAft>
            </a:pPr>
            <a:r>
              <a:rPr lang="en-GB" sz="1600" b="1" dirty="0">
                <a:solidFill>
                  <a:prstClr val="white"/>
                </a:solidFill>
              </a:rPr>
              <a:t>Extension</a:t>
            </a:r>
            <a:r>
              <a:rPr lang="en-GB" b="1" dirty="0">
                <a:solidFill>
                  <a:prstClr val="white"/>
                </a:solidFill>
              </a:rPr>
              <a:t> activity</a:t>
            </a:r>
          </a:p>
          <a:p>
            <a:pPr algn="ctr" defTabSz="457200">
              <a:lnSpc>
                <a:spcPct val="115000"/>
              </a:lnSpc>
              <a:spcAft>
                <a:spcPts val="1000"/>
              </a:spcAft>
            </a:pPr>
            <a:endParaRPr lang="en-GB" sz="1000" b="1" dirty="0">
              <a:solidFill>
                <a:srgbClr val="FFFFFF"/>
              </a:solidFill>
              <a:ea typeface="Calibri"/>
              <a:cs typeface="Times New Roman"/>
            </a:endParaRPr>
          </a:p>
        </p:txBody>
      </p:sp>
      <p:pic>
        <p:nvPicPr>
          <p:cNvPr id="19" name="Picture 18" descr="Job_Descriptions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321"/>
          <a:stretch/>
        </p:blipFill>
        <p:spPr>
          <a:xfrm>
            <a:off x="548702" y="3694430"/>
            <a:ext cx="8066978" cy="2182842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4846446" y="2030389"/>
            <a:ext cx="3983070" cy="12900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457200">
              <a:spcBef>
                <a:spcPts val="700"/>
              </a:spcBef>
            </a:pPr>
            <a:r>
              <a:rPr lang="en-GB" dirty="0">
                <a:solidFill>
                  <a:prstClr val="black"/>
                </a:solidFill>
              </a:rPr>
              <a:t>What would you need to do to </a:t>
            </a:r>
            <a:br>
              <a:rPr lang="en-GB" dirty="0">
                <a:solidFill>
                  <a:prstClr val="black"/>
                </a:solidFill>
              </a:rPr>
            </a:br>
            <a:r>
              <a:rPr lang="en-GB" dirty="0">
                <a:solidFill>
                  <a:prstClr val="black"/>
                </a:solidFill>
              </a:rPr>
              <a:t>be employed in this job? </a:t>
            </a:r>
          </a:p>
          <a:p>
            <a:pPr defTabSz="457200">
              <a:spcBef>
                <a:spcPts val="700"/>
              </a:spcBef>
            </a:pPr>
            <a:r>
              <a:rPr lang="en-GB" dirty="0">
                <a:solidFill>
                  <a:prstClr val="black"/>
                </a:solidFill>
              </a:rPr>
              <a:t>What skills/attributes would you need?</a:t>
            </a:r>
          </a:p>
        </p:txBody>
      </p:sp>
      <p:sp>
        <p:nvSpPr>
          <p:cNvPr id="21" name="Rectangle 20"/>
          <p:cNvSpPr/>
          <p:nvPr/>
        </p:nvSpPr>
        <p:spPr>
          <a:xfrm>
            <a:off x="642723" y="2030388"/>
            <a:ext cx="3733444" cy="12900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457200">
              <a:spcBef>
                <a:spcPts val="700"/>
              </a:spcBef>
            </a:pPr>
            <a:r>
              <a:rPr lang="en-GB" dirty="0">
                <a:solidFill>
                  <a:prstClr val="black"/>
                </a:solidFill>
              </a:rPr>
              <a:t>You have been given a job advert. </a:t>
            </a:r>
          </a:p>
          <a:p>
            <a:pPr defTabSz="457200">
              <a:spcBef>
                <a:spcPts val="700"/>
              </a:spcBef>
            </a:pPr>
            <a:r>
              <a:rPr lang="en-GB" dirty="0">
                <a:solidFill>
                  <a:prstClr val="black"/>
                </a:solidFill>
              </a:rPr>
              <a:t>In pairs discuss what you think the job title is and what type of company the job is for.</a:t>
            </a:r>
          </a:p>
        </p:txBody>
      </p:sp>
    </p:spTree>
    <p:extLst>
      <p:ext uri="{BB962C8B-B14F-4D97-AF65-F5344CB8AC3E}">
        <p14:creationId xmlns:p14="http://schemas.microsoft.com/office/powerpoint/2010/main" val="1213232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3" spcCol="180000"/>
          <a:lstStyle/>
          <a:p>
            <a:pPr marL="0" indent="0" fontAlgn="base">
              <a:buNone/>
            </a:pPr>
            <a:r>
              <a:rPr lang="en-GB" sz="2000" dirty="0" smtClean="0"/>
              <a:t>The point to realise here is that yes, certain jobs suit certain people more than others – but often our assumptions about what those jobs might be for us, can be limiting.  It’s worth exploring different jobs within a career and seeing what appeals to you.  </a:t>
            </a:r>
          </a:p>
          <a:p>
            <a:pPr marL="0" indent="0" fontAlgn="base">
              <a:buNone/>
            </a:pPr>
            <a:endParaRPr lang="en-GB" sz="2000" dirty="0" smtClean="0"/>
          </a:p>
          <a:p>
            <a:pPr marL="0" indent="0" fontAlgn="base">
              <a:buNone/>
            </a:pPr>
            <a:r>
              <a:rPr lang="en-GB" sz="2000" dirty="0" smtClean="0"/>
              <a:t>Also our assumptions about what jobs exist in different career choices can be very limited.  We may not have expected to see jobs in fashion advertised as a tech career.  It’s worth looking into career options and the jobs available to see what options there are </a:t>
            </a:r>
            <a:br>
              <a:rPr lang="en-GB" sz="2000" dirty="0" smtClean="0"/>
            </a:br>
            <a:r>
              <a:rPr lang="en-GB" sz="2000" dirty="0" smtClean="0"/>
              <a:t>for you.</a:t>
            </a:r>
          </a:p>
          <a:p>
            <a:pPr marL="0" indent="0">
              <a:buNone/>
            </a:pPr>
            <a:endParaRPr lang="en-GB" sz="2000" dirty="0" smtClean="0"/>
          </a:p>
          <a:p>
            <a:endParaRPr lang="en-GB" sz="2000" dirty="0" smtClean="0"/>
          </a:p>
          <a:p>
            <a:endParaRPr lang="en-US" sz="2000" dirty="0"/>
          </a:p>
        </p:txBody>
      </p:sp>
      <p:grpSp>
        <p:nvGrpSpPr>
          <p:cNvPr id="4" name="Group 3"/>
          <p:cNvGrpSpPr/>
          <p:nvPr/>
        </p:nvGrpSpPr>
        <p:grpSpPr>
          <a:xfrm>
            <a:off x="5929923" y="1714526"/>
            <a:ext cx="1601585" cy="438124"/>
            <a:chOff x="328470" y="1372008"/>
            <a:chExt cx="1601585" cy="438124"/>
          </a:xfrm>
        </p:grpSpPr>
        <p:sp>
          <p:nvSpPr>
            <p:cNvPr id="5" name="Snip Single Corner Rectangle 4"/>
            <p:cNvSpPr/>
            <p:nvPr/>
          </p:nvSpPr>
          <p:spPr>
            <a:xfrm flipV="1">
              <a:off x="457201" y="1417638"/>
              <a:ext cx="1472854" cy="392494"/>
            </a:xfrm>
            <a:prstGeom prst="snip1Rect">
              <a:avLst>
                <a:gd name="adj" fmla="val 37261"/>
              </a:avLst>
            </a:prstGeom>
            <a:solidFill>
              <a:srgbClr val="52AE32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457200"/>
              <a:endParaRPr lang="en-US">
                <a:solidFill>
                  <a:srgbClr val="BED109"/>
                </a:solidFill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328470" y="1372008"/>
              <a:ext cx="1472854" cy="403957"/>
            </a:xfrm>
            <a:prstGeom prst="rect">
              <a:avLst/>
            </a:prstGeom>
          </p:spPr>
          <p:txBody>
            <a:bodyPr wrap="square" spcCol="180000">
              <a:spAutoFit/>
            </a:bodyPr>
            <a:lstStyle/>
            <a:p>
              <a:pPr algn="ctr" defTabSz="457200">
                <a:lnSpc>
                  <a:spcPct val="115000"/>
                </a:lnSpc>
                <a:spcAft>
                  <a:spcPts val="1000"/>
                </a:spcAft>
              </a:pPr>
              <a:r>
                <a:rPr lang="en-GB" b="1" dirty="0">
                  <a:solidFill>
                    <a:srgbClr val="FFFFFF"/>
                  </a:solidFill>
                  <a:ea typeface="Calibri"/>
                  <a:cs typeface="Times New Roman"/>
                </a:rPr>
                <a:t>Activity</a:t>
              </a:r>
              <a:endParaRPr lang="en-GB" sz="1000" b="1" dirty="0">
                <a:solidFill>
                  <a:srgbClr val="FFFFFF"/>
                </a:solidFill>
                <a:ea typeface="Calibri"/>
                <a:cs typeface="Times New Roman"/>
              </a:endParaRPr>
            </a:p>
          </p:txBody>
        </p:sp>
      </p:grpSp>
      <p:sp>
        <p:nvSpPr>
          <p:cNvPr id="7" name="Rectangle 6"/>
          <p:cNvSpPr/>
          <p:nvPr/>
        </p:nvSpPr>
        <p:spPr>
          <a:xfrm>
            <a:off x="6058654" y="1748694"/>
            <a:ext cx="2421038" cy="2277142"/>
          </a:xfrm>
          <a:prstGeom prst="rect">
            <a:avLst/>
          </a:prstGeom>
          <a:noFill/>
          <a:ln>
            <a:solidFill>
              <a:srgbClr val="52AE3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black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145772" y="2236855"/>
            <a:ext cx="228600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457200"/>
            <a:r>
              <a:rPr lang="en-GB" sz="2000" dirty="0">
                <a:solidFill>
                  <a:prstClr val="black"/>
                </a:solidFill>
              </a:rPr>
              <a:t>Write down one personality trait that you have that would help you get a tech career.</a:t>
            </a:r>
          </a:p>
        </p:txBody>
      </p:sp>
      <p:pic>
        <p:nvPicPr>
          <p:cNvPr id="11" name="Picture 10" descr="Icons Light Green.ai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174" t="37394" r="38908" b="40165"/>
          <a:stretch/>
        </p:blipFill>
        <p:spPr>
          <a:xfrm>
            <a:off x="5929923" y="4118545"/>
            <a:ext cx="1222024" cy="1083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364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Theme">
  <a:themeElements>
    <a:clrScheme name="TATA DECK">
      <a:dk1>
        <a:sysClr val="windowText" lastClr="000000"/>
      </a:dk1>
      <a:lt1>
        <a:sysClr val="window" lastClr="FFFFFF"/>
      </a:lt1>
      <a:dk2>
        <a:srgbClr val="525151"/>
      </a:dk2>
      <a:lt2>
        <a:srgbClr val="BED109"/>
      </a:lt2>
      <a:accent1>
        <a:srgbClr val="A20938"/>
      </a:accent1>
      <a:accent2>
        <a:srgbClr val="52AE32"/>
      </a:accent2>
      <a:accent3>
        <a:srgbClr val="1192A2"/>
      </a:accent3>
      <a:accent4>
        <a:srgbClr val="ED483A"/>
      </a:accent4>
      <a:accent5>
        <a:srgbClr val="D7005F"/>
      </a:accent5>
      <a:accent6>
        <a:srgbClr val="BED109"/>
      </a:accent6>
      <a:hlink>
        <a:srgbClr val="4AAEC0"/>
      </a:hlink>
      <a:folHlink>
        <a:srgbClr val="FD8013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/>
      </a:spPr>
      <a:bodyPr lIns="0" tIns="0" rIns="0" bIns="0" rtlCol="0" anchor="ctr"/>
      <a:lstStyle>
        <a:defPPr algn="ctr">
          <a:defRPr sz="1500" dirty="0" smtClean="0">
            <a:solidFill>
              <a:schemeClr val="accent5"/>
            </a:solidFill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F8551B92CA30340A1DC042815883A62" ma:contentTypeVersion="2" ma:contentTypeDescription="Create a new document." ma:contentTypeScope="" ma:versionID="b2bdab76b798fa6dd45080bb4862757b">
  <xsd:schema xmlns:xsd="http://www.w3.org/2001/XMLSchema" xmlns:xs="http://www.w3.org/2001/XMLSchema" xmlns:p="http://schemas.microsoft.com/office/2006/metadata/properties" xmlns:ns3="c838ed5d-1f8a-4f4d-b417-909b53dfa293" targetNamespace="http://schemas.microsoft.com/office/2006/metadata/properties" ma:root="true" ma:fieldsID="f91cd8349ec86b73e75d3174cce07a02" ns3:_="">
    <xsd:import namespace="c838ed5d-1f8a-4f4d-b417-909b53dfa293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838ed5d-1f8a-4f4d-b417-909b53dfa293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ingHintHash" ma:index="9" nillable="true" ma:displayName="Sharing Hint Hash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F78A831-1615-4A75-85DA-3EB261D2F963}"/>
</file>

<file path=customXml/itemProps2.xml><?xml version="1.0" encoding="utf-8"?>
<ds:datastoreItem xmlns:ds="http://schemas.openxmlformats.org/officeDocument/2006/customXml" ds:itemID="{1EA15C4A-1811-4284-AB48-DFC730F39C62}"/>
</file>

<file path=customXml/itemProps3.xml><?xml version="1.0" encoding="utf-8"?>
<ds:datastoreItem xmlns:ds="http://schemas.openxmlformats.org/officeDocument/2006/customXml" ds:itemID="{3A5C78E8-FAAD-4F64-AC8E-9BB3A10CAB56}"/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189</Words>
  <Application>Microsoft Office PowerPoint</Application>
  <PresentationFormat>On-screen Show (4:3)</PresentationFormat>
  <Paragraphs>50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Times New Roman</vt:lpstr>
      <vt:lpstr>1_Office Theme</vt:lpstr>
      <vt:lpstr>Part 1 Personality Traits and Attributes</vt:lpstr>
      <vt:lpstr>Starter </vt:lpstr>
      <vt:lpstr>What is an attribute or trait?</vt:lpstr>
      <vt:lpstr>Personality Traits and Attributes</vt:lpstr>
      <vt:lpstr>Task Job adverts</vt:lpstr>
      <vt:lpstr>Summary</vt:lpstr>
    </vt:vector>
  </TitlesOfParts>
  <Company>Hewlett-Packard Company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Part 1 Personality Traits and Attributes</dc:title>
  <dc:creator>Adisa</dc:creator>
  <cp:lastModifiedBy>Sue Nieland</cp:lastModifiedBy>
  <cp:revision>2</cp:revision>
  <dcterms:created xsi:type="dcterms:W3CDTF">2015-03-04T18:04:31Z</dcterms:created>
  <dcterms:modified xsi:type="dcterms:W3CDTF">2015-03-09T10:39:20Z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0x0101005F8551B92CA30340A1DC042815883A62</vt:lpwstr>
  </property>
</Properties>
</file>

<file path=docProps/thumbnail.jpeg>
</file>